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2_79A8C77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2_FD65F649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omments/modernComment_148_800D9C4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8" r:id="rId2"/>
    <p:sldId id="295" r:id="rId3"/>
    <p:sldId id="301" r:id="rId4"/>
    <p:sldId id="302" r:id="rId5"/>
    <p:sldId id="303" r:id="rId6"/>
    <p:sldId id="296" r:id="rId7"/>
    <p:sldId id="306" r:id="rId8"/>
    <p:sldId id="307" r:id="rId9"/>
    <p:sldId id="308" r:id="rId10"/>
    <p:sldId id="310" r:id="rId11"/>
    <p:sldId id="312" r:id="rId12"/>
    <p:sldId id="314" r:id="rId13"/>
    <p:sldId id="319" r:id="rId14"/>
    <p:sldId id="318" r:id="rId15"/>
    <p:sldId id="315" r:id="rId16"/>
    <p:sldId id="321" r:id="rId17"/>
    <p:sldId id="297" r:id="rId18"/>
    <p:sldId id="339" r:id="rId19"/>
    <p:sldId id="322" r:id="rId20"/>
    <p:sldId id="323" r:id="rId21"/>
    <p:sldId id="324" r:id="rId22"/>
    <p:sldId id="337" r:id="rId23"/>
    <p:sldId id="325" r:id="rId24"/>
    <p:sldId id="326" r:id="rId25"/>
    <p:sldId id="328" r:id="rId26"/>
    <p:sldId id="327" r:id="rId27"/>
    <p:sldId id="340" r:id="rId28"/>
    <p:sldId id="329" r:id="rId29"/>
    <p:sldId id="330" r:id="rId30"/>
    <p:sldId id="341" r:id="rId31"/>
    <p:sldId id="331" r:id="rId32"/>
    <p:sldId id="336" r:id="rId33"/>
    <p:sldId id="332" r:id="rId34"/>
    <p:sldId id="333" r:id="rId35"/>
    <p:sldId id="342" r:id="rId36"/>
    <p:sldId id="334" r:id="rId37"/>
    <p:sldId id="298" r:id="rId38"/>
    <p:sldId id="343" r:id="rId39"/>
    <p:sldId id="344" r:id="rId40"/>
    <p:sldId id="345" r:id="rId41"/>
    <p:sldId id="293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201886-2BFF-5A8F-ED77-62BFAED3A9CA}" name="Dominic Meyer" initials="DM" userId="S::inf3644@stud.mswocloud.hs-worms.de::b8a97c51-1ca7-41a8-879d-cb8e4515ef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0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2_79A8C7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2675B0-DD8A-FF4B-AA99-F4C951B6F270}" authorId="{CE201886-2BFF-5A8F-ED77-62BFAED3A9CA}" status="resolved" created="2023-07-03T08:58:37.65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41104245" sldId="258"/>
      <ac:spMk id="3" creationId="{00000000-0000-0000-0000-000000000000}"/>
      <ac:txMk cp="36" len="57">
        <ac:context len="94" hash="788540078"/>
      </ac:txMk>
    </ac:txMkLst>
    <p188:pos x="8496514" y="478065"/>
    <p188:txBody>
      <a:bodyPr/>
      <a:lstStyle/>
      <a:p>
        <a:r>
          <a:rPr lang="de-DE"/>
          <a:t>Hier würde ich eher sowas schreiben, wie „Abschlussvortrag der Bachelorarbeit“ oder so</a:t>
        </a:r>
      </a:p>
    </p188:txBody>
  </p188:cm>
</p188:cmLst>
</file>

<file path=ppt/comments/modernComment_132_FD65F6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38126E-DEE0-4B4D-BD00-7FE3AD374AE4}" authorId="{CE201886-2BFF-5A8F-ED77-62BFAED3A9CA}" status="resolved" created="2023-07-03T09:02:30.4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8" creationId="{6FFF47FD-4306-B1B2-A05B-A2CFB8D35DA6}"/>
      <ac:txMk cp="20" len="8">
        <ac:context len="144" hash="2309621218"/>
      </ac:txMk>
    </ac:txMkLst>
    <p188:pos x="2961503" y="481936"/>
    <p188:txBody>
      <a:bodyPr/>
      <a:lstStyle/>
      <a:p>
        <a:r>
          <a:rPr lang="de-DE"/>
          <a:t>Hier denke ich wolltest du „Berichte“ schreiben oder?</a:t>
        </a:r>
      </a:p>
    </p188:txBody>
  </p188:cm>
  <p188:cm id="{C3A3ED32-96A7-314D-90E8-5B34AD306DC0}" authorId="{CE201886-2BFF-5A8F-ED77-62BFAED3A9CA}" status="resolved" created="2023-07-03T09:03:23.87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0" creationId="{F19EA4B6-6CA7-87A2-56F6-9E2CDEEB20E7}"/>
      <ac:txMk cp="0">
        <ac:context len="1" hash="13"/>
      </ac:txMk>
    </ac:txMkLst>
    <p188:pos x="1701330" y="477720"/>
    <p188:txBody>
      <a:bodyPr/>
      <a:lstStyle/>
      <a:p>
        <a:r>
          <a:rPr lang="de-DE"/>
          <a:t>Von was?</a:t>
        </a:r>
      </a:p>
    </p188:txBody>
  </p188:cm>
  <p188:cm id="{86719E84-88A2-EC43-ABF4-F9A11F251580}" authorId="{CE201886-2BFF-5A8F-ED77-62BFAED3A9CA}" status="resolved" created="2023-07-03T09:03:51.59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1" creationId="{51968C43-CAE3-9F5F-3BC4-6F5E9441F4E7}"/>
      <ac:txMk cp="0">
        <ac:context len="1" hash="13"/>
      </ac:txMk>
    </ac:txMkLst>
    <p188:pos x="1589904" y="700141"/>
    <p188:txBody>
      <a:bodyPr/>
      <a:lstStyle/>
      <a:p>
        <a:r>
          <a:rPr lang="de-DE"/>
          <a:t>Von was?</a:t>
        </a:r>
      </a:p>
    </p188:txBody>
  </p188:cm>
</p188:cmLst>
</file>

<file path=ppt/comments/modernComment_148_800D9C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24AA2B-7295-6248-AA62-64BD6A0ECF03}" authorId="{CE201886-2BFF-5A8F-ED77-62BFAED3A9CA}" status="resolved" created="2023-07-03T09:12:12.29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48375623" sldId="328"/>
      <ac:picMk id="10" creationId="{9E65D803-0E14-50CE-A280-2766D5654BB6}"/>
    </ac:deMkLst>
    <p188:txBody>
      <a:bodyPr/>
      <a:lstStyle/>
      <a:p>
        <a:r>
          <a:rPr lang="de-DE"/>
          <a:t>Ich glaube in dem ersten Teil der Grafik hast du dich verschrieben 
Du hast „Zugang zu Anemdedaten“ geschrieben 
Aber vermutlich meinst du was anderes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de-DE" noProof="0" dirty="0"/>
            <a:t>über</a:t>
          </a:r>
          <a:r>
            <a:rPr lang="en-US" dirty="0"/>
            <a:t> Tools, die </a:t>
          </a:r>
          <a:r>
            <a:rPr lang="de-DE" noProof="0" dirty="0"/>
            <a:t>Cyberangriffe</a:t>
          </a:r>
          <a:r>
            <a:rPr lang="en-US" dirty="0"/>
            <a:t> erkennen</a:t>
          </a:r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Erkennung von Cyberangriffen nach vordefinierten Regeln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Regeln zur Detektion von Angriffen</a:t>
          </a:r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/>
            <a:t>AlienVault</a:t>
          </a:r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 dirty="0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 dirty="0"/>
            <a:t>FortiSIEM</a:t>
          </a:r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4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4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4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4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015C77-4D57-4045-B6D3-42CF18F722D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500" dirty="0"/>
            <a:t>Elastic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0" presStyleCnt="1" custScaleX="100000" custLinFactNeighborX="2235" custLinFactNeighborY="-293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</dgm:ptLst>
  <dgm:cxnLst>
    <dgm:cxn modelId="{FF098143-737D-4723-81D7-5E3D27141F5D}" srcId="{CF71EEA4-4CAF-4833-84C5-F78CA8863D7A}" destId="{7E015C77-4D57-4045-B6D3-42CF18F722D0}" srcOrd="0" destOrd="0" parTransId="{9FE81123-189B-4928-A010-59CFE5A43FE1}" sibTransId="{DA4AE5EC-36AE-4FEF-A296-7EF852A82B39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E44EFE1E-0498-4C79-8B34-AC5977F047AA}" type="presParOf" srcId="{08E22260-F486-49E0-A6EB-0EA2BCD9CC6D}" destId="{BB369309-BAAA-4751-A047-D35F54325149}" srcOrd="0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0" presStyleCnt="1" custLinFactNeighborX="-3590" custLinFactNeighborY="-3322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C6909989-336F-4F32-9B1D-F311260A71C7}" srcId="{CF71EEA4-4CAF-4833-84C5-F78CA8863D7A}" destId="{E361A903-ED28-4BA6-946A-ED6FFE940DF0}" srcOrd="0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74A7035B-8342-421A-A6CD-330DC9021B66}" type="presParOf" srcId="{08E22260-F486-49E0-A6EB-0EA2BCD9CC6D}" destId="{B45A74E2-8ED4-4FEE-9B43-35FD8BA3B80C}" srcOrd="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Logstash und 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/>
            <a:t>Ürsprünglich OpenSource, jetzt nur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Kein direktes Warnmeldungsystem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/>
            <a:t>Indexierung von allen Elementen</a:t>
          </a:r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Sicherheitsbereich konzipiert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Erweiterung durch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 mit anderen internen und externen Tools (z.B. Loki, Promtail,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Indexierung nur von Metadaten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Einfaches Deployment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Eigenes System für Generierung von Warnmeldungen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Warnmeldung nach dem Mitre ATT&amp;CK Matrix</a:t>
          </a:r>
        </a:p>
      </dgm:t>
    </dgm:pt>
    <dgm:pt modelId="{A5D7F7A8-CEAD-4C99-B04D-F339BA25F60D}" type="parTrans" cxnId="{0EB6F243-216D-4653-83A3-CA266CE1D479}">
      <dgm:prSet/>
      <dgm:spPr/>
      <dgm:t>
        <a:bodyPr/>
        <a:lstStyle/>
        <a:p>
          <a:endParaRPr lang="de-DE"/>
        </a:p>
      </dgm:t>
    </dgm:pt>
    <dgm:pt modelId="{D3E39D0B-D716-4346-A1B7-CBC2964EE448}" type="sibTrans" cxnId="{0EB6F243-216D-4653-83A3-CA266CE1D479}">
      <dgm:prSet/>
      <dgm:spPr/>
      <dgm:t>
        <a:bodyPr/>
        <a:lstStyle/>
        <a:p>
          <a:endParaRPr lang="de-DE"/>
        </a:p>
      </dgm:t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de-DE" sz="2500" kern="1200" noProof="0" dirty="0"/>
            <a:t>über</a:t>
          </a:r>
          <a:r>
            <a:rPr lang="en-US" sz="2500" kern="1200" dirty="0"/>
            <a:t> Tools, die </a:t>
          </a:r>
          <a:r>
            <a:rPr lang="de-DE" sz="2500" kern="1200" noProof="0" dirty="0"/>
            <a:t>Cyberangriffe</a:t>
          </a:r>
          <a:r>
            <a:rPr lang="en-US" sz="2500" kern="1200" dirty="0"/>
            <a:t> erkennen</a:t>
          </a:r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Erkennung von Cyberangriffen nach vordefinierten Regeln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Regeln zur Detektion von Angriffen</a:t>
          </a:r>
        </a:p>
      </dsp:txBody>
      <dsp:txXfrm>
        <a:off x="1465550" y="3172729"/>
        <a:ext cx="9223648" cy="1268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Payment Card Industry Security Standards (PCDI DSS)</a:t>
          </a:r>
          <a:endParaRPr lang="en-US" sz="28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Zweite Gesetz zur Erhöhung der Sicherheit informationstechnischer Systeme  (IT-Sicherheitsgesetz 2.0)</a:t>
          </a:r>
          <a:endParaRPr lang="en-US" sz="2800" kern="1200" dirty="0"/>
        </a:p>
      </dsp:txBody>
      <dsp:txXfrm>
        <a:off x="0" y="2911499"/>
        <a:ext cx="5257800" cy="1454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1703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Splunk</a:t>
          </a:r>
        </a:p>
      </dsp:txBody>
      <dsp:txXfrm>
        <a:off x="50374" y="48671"/>
        <a:ext cx="1564424" cy="4344805"/>
      </dsp:txXfrm>
    </dsp:sp>
    <dsp:sp modelId="{2CD2FDEB-C554-4ADB-A656-F556A1032C23}">
      <dsp:nvSpPr>
        <dsp:cNvPr id="0" name=""/>
        <dsp:cNvSpPr/>
      </dsp:nvSpPr>
      <dsp:spPr>
        <a:xfrm>
          <a:off x="1942646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AlienVault</a:t>
          </a:r>
        </a:p>
      </dsp:txBody>
      <dsp:txXfrm>
        <a:off x="1991317" y="48671"/>
        <a:ext cx="1564424" cy="4344805"/>
      </dsp:txXfrm>
    </dsp:sp>
    <dsp:sp modelId="{DD5E1DAA-EEB2-48D1-A1BA-DEECC77A0D2C}">
      <dsp:nvSpPr>
        <dsp:cNvPr id="0" name=""/>
        <dsp:cNvSpPr/>
      </dsp:nvSpPr>
      <dsp:spPr>
        <a:xfrm>
          <a:off x="3883589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Prelude</a:t>
          </a:r>
        </a:p>
      </dsp:txBody>
      <dsp:txXfrm>
        <a:off x="3932260" y="48671"/>
        <a:ext cx="1564424" cy="4344805"/>
      </dsp:txXfrm>
    </dsp:sp>
    <dsp:sp modelId="{3CE9BC2C-57E9-4E9D-AEF3-EC42AD69FE8D}">
      <dsp:nvSpPr>
        <dsp:cNvPr id="0" name=""/>
        <dsp:cNvSpPr/>
      </dsp:nvSpPr>
      <dsp:spPr>
        <a:xfrm>
          <a:off x="5824532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FortiSIEM</a:t>
          </a:r>
        </a:p>
      </dsp:txBody>
      <dsp:txXfrm>
        <a:off x="5873203" y="48671"/>
        <a:ext cx="1564424" cy="434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C20C-7E1C-47F0-90CF-89983381A2E8}">
      <dsp:nvSpPr>
        <dsp:cNvPr id="0" name=""/>
        <dsp:cNvSpPr/>
      </dsp:nvSpPr>
      <dsp:spPr>
        <a:xfrm>
          <a:off x="0" y="0"/>
          <a:ext cx="1701798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Elastic Stack</a:t>
          </a:r>
        </a:p>
      </dsp:txBody>
      <dsp:txXfrm>
        <a:off x="49844" y="49844"/>
        <a:ext cx="1602110" cy="43424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F3438-0BAD-4B9D-8606-4EE2F988BFDC}">
      <dsp:nvSpPr>
        <dsp:cNvPr id="0" name=""/>
        <dsp:cNvSpPr/>
      </dsp:nvSpPr>
      <dsp:spPr>
        <a:xfrm>
          <a:off x="0" y="0"/>
          <a:ext cx="1701798" cy="457911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Grafana</a:t>
          </a:r>
        </a:p>
      </dsp:txBody>
      <dsp:txXfrm>
        <a:off x="49844" y="49844"/>
        <a:ext cx="1602110" cy="4479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Logstash und 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Ürsprünglich OpenSource, jetzt nur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Kein direktes Warnmeldungsystem</a:t>
          </a:r>
          <a:endParaRPr lang="en-US" sz="24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Indexierung von allen Elementen</a:t>
          </a:r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Sicherheitsbereich konzipiert</a:t>
          </a:r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Erweiterung durch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 mit anderen internen und externen Tools (z.B. Loki, Promtail,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Warnmeldungen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Indexierung nur von Metadaten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Einfaches Deployment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Eigenes System für Generierung von Warnmeldungen</a:t>
          </a:r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Warnmeldung nach dem Mitre ATT&amp;CK Matrix</a:t>
          </a:r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05.07.2023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05.07.2023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Digtalisierung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79A8C775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48_800D9C4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.ccc.de/v/gpn21-47-modern-observability-scalable-observability-with-the-lgtm-stack-harnessing-the-power-of-loki-grafana-tempo-and-mimir#t=462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ceworks.com/it-security/vulnerability-management/articles/what-is-siem/" TargetMode="External"/><Relationship Id="rId2" Type="http://schemas.openxmlformats.org/officeDocument/2006/relationships/hyperlink" Target="https://attack.mitre.org/techniques/T1110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a.ccc.de/v/gpn21-47-modern-observability-scalable-observability-with-the-lgtm-stack-harnessing-the-power-of-loki-grafana-tempo-and-mimir#t=46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2_FD65F64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>
                <a:solidFill>
                  <a:schemeClr val="tx1"/>
                </a:solidFill>
              </a:rPr>
              <a:t>Abschlussvortrag der Bachelorarbeit zur Erlangung des akademischen Grades Bachelor of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Bozakov</a:t>
            </a:r>
          </a:p>
          <a:p>
            <a:r>
              <a:rPr lang="de-DE" dirty="0"/>
              <a:t>Sommersemester 2023 –  05.07.2023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FBB3165-6FFF-A25E-9B83-8D4FBFEBBBEC}"/>
              </a:ext>
            </a:extLst>
          </p:cNvPr>
          <p:cNvSpPr txBox="1">
            <a:spLocks/>
          </p:cNvSpPr>
          <p:nvPr/>
        </p:nvSpPr>
        <p:spPr>
          <a:xfrm>
            <a:off x="2731624" y="339529"/>
            <a:ext cx="8622175" cy="7052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725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Implementierung – Mitre ATT&amp;CK Matrix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5389" y="3174063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026437541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F209995-A393-4561-B51B-637F8E66D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4B2387-6C32-4985-B17C-4240E7C81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F3A7F6D-1220-41A0-B226-387FFE2C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F55976-C74B-4C0C-A399-9F1BB1D18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499920-1876-4A49-9DF0-0ADEF4D67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20CE9EF-1155-4583-A027-040BE1C4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69427"/>
              </p:ext>
            </p:extLst>
          </p:nvPr>
        </p:nvGraphicFramePr>
        <p:xfrm>
          <a:off x="392201" y="1738835"/>
          <a:ext cx="7488003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706761" y="1295575"/>
            <a:ext cx="1889625" cy="306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Web-Anwendungen</a:t>
            </a:r>
          </a:p>
        </p:txBody>
      </p:sp>
      <p:graphicFrame>
        <p:nvGraphicFramePr>
          <p:cNvPr id="2" name="Inhaltsplatzhalter 5">
            <a:extLst>
              <a:ext uri="{FF2B5EF4-FFF2-40B4-BE49-F238E27FC236}">
                <a16:creationId xmlns:a16="http://schemas.microsoft.com/office/drawing/2014/main" id="{80A8531D-984E-2074-2B52-69E961386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73300"/>
              </p:ext>
            </p:extLst>
          </p:nvPr>
        </p:nvGraphicFramePr>
        <p:xfrm>
          <a:off x="8029574" y="1751860"/>
          <a:ext cx="1701798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Inhaltsplatzhalter 5">
            <a:extLst>
              <a:ext uri="{FF2B5EF4-FFF2-40B4-BE49-F238E27FC236}">
                <a16:creationId xmlns:a16="http://schemas.microsoft.com/office/drawing/2014/main" id="{EDB8592E-5A49-2E86-D8B5-2A520AA1A4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57540"/>
              </p:ext>
            </p:extLst>
          </p:nvPr>
        </p:nvGraphicFramePr>
        <p:xfrm>
          <a:off x="9933559" y="1667158"/>
          <a:ext cx="1701798" cy="457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79312B-7517-462F-A1C3-523A02FD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D2FDEB-C554-4ADB-A656-F556A103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5E1DAA-EEB2-48D1-A1BA-DEECC77A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9BC2C-57E9-4E9D-AEF3-EC42AD69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/>
      <p:bldP spid="10" grpId="0"/>
      <p:bldP spid="11" grpId="0"/>
      <p:bldGraphic spid="2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695678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 dirty="0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49883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 dirty="0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0" y="1643528"/>
            <a:ext cx="6011059" cy="3758982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52123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4F3491-A7E9-4708-A9C5-1509F2CAB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D58A6-C1A4-4F30-86F0-C66F3A66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E0A6D8-7069-4C66-89F1-C21264816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8E4797-3B34-43BF-AC68-96F3FA82B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5FD68F4-3B8E-4EFE-B248-035F3936A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9B1D56-070F-411B-9C3C-B30AB85E6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0883932-DF7F-28E2-FAC8-651F182E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5" y="918004"/>
            <a:ext cx="8210049" cy="50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AB614B-4651-A5A2-B5E5-18B5A08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Unser Arbeitslabor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Nutzung von der Mitre ATT&amp;CK Matrix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Implementierung von Grafana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Definition der Regelsätze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Generierung von Warnmeldungen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6789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0A91D57-3B8C-887B-D120-C443D288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59" y="805627"/>
            <a:ext cx="8577481" cy="52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2000" dirty="0"/>
              <a:t>Implementierung – Unser Arbeitslabor – Betrachtung der Struktur von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1600" dirty="0"/>
              <a:t>Implementierung – Unser Arbeitslabor – Betrachtung der Struktur von </a:t>
            </a:r>
            <a:r>
              <a:rPr lang="de-DE" sz="1600" dirty="0" err="1"/>
              <a:t>Grafana</a:t>
            </a:r>
            <a:r>
              <a:rPr lang="de-DE" sz="1600" dirty="0"/>
              <a:t> –Betrachtung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59" y="1953717"/>
            <a:ext cx="8483794" cy="3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912" y="3076379"/>
            <a:ext cx="8622175" cy="70524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dirty="0"/>
              <a:t>Die Mitre „</a:t>
            </a:r>
            <a:r>
              <a:rPr lang="en-US" dirty="0"/>
              <a:t>Adversarial Tactics, Techniques, and Common Knowledge” Matrix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2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545657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365000" y="608586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77ECD91C-925C-953D-3BA4-119D2919E5AF}"/>
              </a:ext>
            </a:extLst>
          </p:cNvPr>
          <p:cNvSpPr txBox="1">
            <a:spLocks/>
          </p:cNvSpPr>
          <p:nvPr/>
        </p:nvSpPr>
        <p:spPr>
          <a:xfrm>
            <a:off x="2439234" y="1001316"/>
            <a:ext cx="7313531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2000" b="0" dirty="0" err="1"/>
              <a:t>Adversarial</a:t>
            </a:r>
            <a:r>
              <a:rPr lang="de-DE" sz="2000" b="0" dirty="0"/>
              <a:t> Taktik, </a:t>
            </a:r>
            <a:r>
              <a:rPr lang="de-DE" sz="2000" b="0" dirty="0" err="1"/>
              <a:t>Technike</a:t>
            </a:r>
            <a:r>
              <a:rPr lang="de-DE" sz="2000" b="0" dirty="0"/>
              <a:t> und „Common Knowledge“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7"/>
          <a:stretch/>
        </p:blipFill>
        <p:spPr>
          <a:xfrm>
            <a:off x="2731624" y="1381268"/>
            <a:ext cx="1709882" cy="4667250"/>
          </a:xfrm>
          <a:prstGeom prst="rect">
            <a:avLst/>
          </a:prstGeom>
        </p:spPr>
      </p:pic>
      <p:pic>
        <p:nvPicPr>
          <p:cNvPr id="2" name="Grafik 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D210E96-EF47-F58E-DFC2-8118B918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2"/>
          <a:stretch/>
        </p:blipFill>
        <p:spPr>
          <a:xfrm>
            <a:off x="7909961" y="1381268"/>
            <a:ext cx="1708231" cy="466725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37368BD-E5C9-0320-3AAC-5DEC02E8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48365"/>
          <a:stretch/>
        </p:blipFill>
        <p:spPr>
          <a:xfrm>
            <a:off x="4423034" y="1383577"/>
            <a:ext cx="1847274" cy="4667250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47FB6E-5471-4854-1AD1-294A6B3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4" r="24140"/>
          <a:stretch/>
        </p:blipFill>
        <p:spPr>
          <a:xfrm>
            <a:off x="6173519" y="1381268"/>
            <a:ext cx="17826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Grafik 7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DE44CC4F-A3E8-EE0E-B746-A671E596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59774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56" y="3076379"/>
            <a:ext cx="956888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von Grafana und 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26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Manuelle Analyse schwierig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72" y="3076379"/>
            <a:ext cx="508085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24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08305" y="1952308"/>
            <a:ext cx="9741250" cy="9495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988292" y="4287496"/>
            <a:ext cx="10181277" cy="8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1066"/>
              </p:ext>
            </p:extLst>
          </p:nvPr>
        </p:nvGraphicFramePr>
        <p:xfrm>
          <a:off x="1625599" y="1368226"/>
          <a:ext cx="9319491" cy="46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LogQL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</a:tbl>
          </a:graphicData>
        </a:graphic>
      </p:graphicFrame>
      <p:graphicFrame>
        <p:nvGraphicFramePr>
          <p:cNvPr id="8" name="Tabelle 16">
            <a:extLst>
              <a:ext uri="{FF2B5EF4-FFF2-40B4-BE49-F238E27FC236}">
                <a16:creationId xmlns:a16="http://schemas.microsoft.com/office/drawing/2014/main" id="{39CFD0C9-7868-22EA-FAEF-7E10AF8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37029"/>
              </p:ext>
            </p:extLst>
          </p:nvPr>
        </p:nvGraphicFramePr>
        <p:xfrm>
          <a:off x="1625598" y="1802145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 by(add) (rate ({job="JOBNAME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Aufsummierung eines definierten Patterns</a:t>
                      </a:r>
                    </a:p>
                    <a:p>
                      <a:r>
                        <a:rPr lang="de-DE" sz="1600" dirty="0"/>
                        <a:t>- Filter nach dem von uns definierten Label/Index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</a:tbl>
          </a:graphicData>
        </a:graphic>
      </p:graphicFrame>
      <p:graphicFrame>
        <p:nvGraphicFramePr>
          <p:cNvPr id="11" name="Tabelle 16">
            <a:extLst>
              <a:ext uri="{FF2B5EF4-FFF2-40B4-BE49-F238E27FC236}">
                <a16:creationId xmlns:a16="http://schemas.microsoft.com/office/drawing/2014/main" id="{77082578-1BC9-D236-FAC6-73A680C4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52924"/>
              </p:ext>
            </p:extLst>
          </p:nvPr>
        </p:nvGraphicFramePr>
        <p:xfrm>
          <a:off x="1625597" y="5256882"/>
          <a:ext cx="9319491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7948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 </a:t>
                      </a:r>
                      <a:r>
                        <a:rPr lang="de-DE" sz="1600" dirty="0" err="1"/>
                        <a:t>pattern</a:t>
                      </a:r>
                      <a:r>
                        <a:rPr lang="de-DE" sz="1600" dirty="0"/>
                        <a:t> `&lt;_&gt; for &lt;Benutzername&gt; </a:t>
                      </a:r>
                      <a:r>
                        <a:rPr lang="de-DE" sz="1600" dirty="0" err="1"/>
                        <a:t>from</a:t>
                      </a:r>
                      <a:r>
                        <a:rPr lang="de-DE" sz="1600" dirty="0"/>
                        <a:t> &lt;Quelladresse&gt; </a:t>
                      </a:r>
                      <a:r>
                        <a:rPr lang="de-DE" sz="1600" dirty="0" err="1"/>
                        <a:t>port</a:t>
                      </a:r>
                      <a:r>
                        <a:rPr lang="de-DE" sz="1600" dirty="0"/>
                        <a:t> &lt;_&gt; '[$ __</a:t>
                      </a:r>
                      <a:r>
                        <a:rPr lang="de-DE" sz="1600" dirty="0" err="1"/>
                        <a:t>range</a:t>
                      </a:r>
                      <a:r>
                        <a:rPr lang="de-DE" sz="1600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Definition von Pattern in einer </a:t>
                      </a:r>
                      <a:r>
                        <a:rPr lang="de-DE" sz="1600" dirty="0" err="1"/>
                        <a:t>Logzeile</a:t>
                      </a:r>
                      <a:r>
                        <a:rPr lang="de-DE" sz="1600" dirty="0"/>
                        <a:t>.</a:t>
                      </a:r>
                    </a:p>
                    <a:p>
                      <a:r>
                        <a:rPr lang="de-DE" sz="1600" dirty="0"/>
                        <a:t>- Pattern können später als Labels verwendet werden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  <p:graphicFrame>
        <p:nvGraphicFramePr>
          <p:cNvPr id="12" name="Tabelle 16">
            <a:extLst>
              <a:ext uri="{FF2B5EF4-FFF2-40B4-BE49-F238E27FC236}">
                <a16:creationId xmlns:a16="http://schemas.microsoft.com/office/drawing/2014/main" id="{8D645E1C-77D5-8E46-A5C5-3444867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56269"/>
              </p:ext>
            </p:extLst>
          </p:nvPr>
        </p:nvGraphicFramePr>
        <p:xfrm>
          <a:off x="1625598" y="3070544"/>
          <a:ext cx="9319491" cy="5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Pipeline für die Verkettung von mehreren Suchmustern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</a:tbl>
          </a:graphicData>
        </a:graphic>
      </p:graphicFrame>
      <p:graphicFrame>
        <p:nvGraphicFramePr>
          <p:cNvPr id="13" name="Tabelle 16">
            <a:extLst>
              <a:ext uri="{FF2B5EF4-FFF2-40B4-BE49-F238E27FC236}">
                <a16:creationId xmlns:a16="http://schemas.microsoft.com/office/drawing/2014/main" id="{F03D7D4C-6513-70E0-E12B-962E1F082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9450"/>
              </p:ext>
            </p:extLst>
          </p:nvPr>
        </p:nvGraphicFramePr>
        <p:xfrm>
          <a:off x="1625598" y="2436540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4" name="Tabelle 16">
            <a:extLst>
              <a:ext uri="{FF2B5EF4-FFF2-40B4-BE49-F238E27FC236}">
                <a16:creationId xmlns:a16="http://schemas.microsoft.com/office/drawing/2014/main" id="{0F14A5F0-F204-4567-0C12-CF4AC518F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45438"/>
              </p:ext>
            </p:extLst>
          </p:nvPr>
        </p:nvGraphicFramePr>
        <p:xfrm>
          <a:off x="1625598" y="3650095"/>
          <a:ext cx="9319491" cy="661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616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5" name="Tabelle 16">
            <a:extLst>
              <a:ext uri="{FF2B5EF4-FFF2-40B4-BE49-F238E27FC236}">
                <a16:creationId xmlns:a16="http://schemas.microsoft.com/office/drawing/2014/main" id="{CC246941-CC67-2091-8627-EA2BCEC5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5626"/>
              </p:ext>
            </p:extLst>
          </p:nvPr>
        </p:nvGraphicFramePr>
        <p:xfrm>
          <a:off x="1625598" y="4315076"/>
          <a:ext cx="9319491" cy="9418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94180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!~ `invalid </a:t>
                      </a:r>
                      <a:r>
                        <a:rPr lang="de-DE" sz="1600" dirty="0" err="1"/>
                        <a:t>user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Legitimer_Nutzer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Legitime_Adresse</a:t>
                      </a:r>
                      <a:r>
                        <a:rPr lang="de-DE" sz="16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ohne diese Einträge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5" y="1710177"/>
            <a:ext cx="6687518" cy="984116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1082" y="1947214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 dirty="0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2" y="1284187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686" y="3076379"/>
            <a:ext cx="541062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3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Webhook</a:t>
            </a:r>
            <a:endParaRPr lang="de-DE" sz="2000" dirty="0"/>
          </a:p>
          <a:p>
            <a:r>
              <a:rPr lang="de-DE" sz="2000" dirty="0" err="1"/>
              <a:t>Telegram</a:t>
            </a:r>
            <a:endParaRPr lang="de-DE" sz="2000" dirty="0"/>
          </a:p>
          <a:p>
            <a:r>
              <a:rPr lang="de-DE" sz="2000" dirty="0"/>
              <a:t>Prometheus </a:t>
            </a:r>
            <a:r>
              <a:rPr lang="de-DE" sz="2000" dirty="0" err="1"/>
              <a:t>Alertmanager</a:t>
            </a:r>
            <a:endParaRPr lang="de-DE" sz="2000" dirty="0"/>
          </a:p>
          <a:p>
            <a:r>
              <a:rPr lang="de-DE" sz="2000" dirty="0" err="1"/>
              <a:t>Discord</a:t>
            </a:r>
            <a:endParaRPr lang="de-DE" sz="2000" dirty="0"/>
          </a:p>
          <a:p>
            <a:r>
              <a:rPr lang="de-DE" sz="2000" dirty="0"/>
              <a:t>Microsoft Teams</a:t>
            </a:r>
          </a:p>
          <a:p>
            <a:r>
              <a:rPr lang="de-DE" sz="2000" dirty="0"/>
              <a:t>E-Mail</a:t>
            </a:r>
          </a:p>
          <a:p>
            <a:r>
              <a:rPr lang="de-DE" sz="2000" dirty="0" err="1"/>
              <a:t>Discord</a:t>
            </a:r>
            <a:endParaRPr lang="de-DE" sz="2000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197376BD-51F5-67C5-8A0B-CF77059E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185862"/>
            <a:ext cx="7334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Viele Möglichkeiten</a:t>
            </a:r>
          </a:p>
          <a:p>
            <a:endParaRPr lang="de-DE" dirty="0"/>
          </a:p>
          <a:p>
            <a:r>
              <a:rPr lang="de-DE" dirty="0"/>
              <a:t>Vordefinierte Grafiken und Regeln</a:t>
            </a:r>
          </a:p>
          <a:p>
            <a:endParaRPr lang="de-DE" dirty="0"/>
          </a:p>
          <a:p>
            <a:r>
              <a:rPr lang="de-DE" dirty="0"/>
              <a:t>Verständnis von LogQL</a:t>
            </a:r>
          </a:p>
          <a:p>
            <a:endParaRPr lang="de-DE" dirty="0"/>
          </a:p>
          <a:p>
            <a:r>
              <a:rPr lang="de-DE" dirty="0"/>
              <a:t>Kostengünstig</a:t>
            </a:r>
          </a:p>
          <a:p>
            <a:endParaRPr lang="de-DE" dirty="0"/>
          </a:p>
          <a:p>
            <a:r>
              <a:rPr lang="de-DE" dirty="0"/>
              <a:t>Verständliche Regel mit der Mitre Matrix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520614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Herausforderung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400" y="2035781"/>
            <a:ext cx="10689199" cy="2786437"/>
          </a:xfrm>
        </p:spPr>
        <p:txBody>
          <a:bodyPr>
            <a:normAutofit/>
          </a:bodyPr>
          <a:lstStyle/>
          <a:p>
            <a:r>
              <a:rPr lang="de-DE" dirty="0"/>
              <a:t>Generierung von zielgerichteten Regelsätzen</a:t>
            </a:r>
          </a:p>
          <a:p>
            <a:endParaRPr lang="de-DE" dirty="0"/>
          </a:p>
          <a:p>
            <a:r>
              <a:rPr lang="de-DE" dirty="0"/>
              <a:t>Lernkurve in LogQL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Richtige Einstellung für Umgebung mit großem Datenfluss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1586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Zukunft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Abdeckung vieler möglichen Cyberangriffe mit neuen Regelsätze und Dashboards</a:t>
            </a:r>
          </a:p>
          <a:p>
            <a:endParaRPr lang="de-DE" dirty="0"/>
          </a:p>
          <a:p>
            <a:r>
              <a:rPr lang="de-DE" dirty="0"/>
              <a:t>Umfangreiche Beobachtbarkeit mit den Tools des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Ecosystems</a:t>
            </a:r>
            <a:endParaRPr lang="de-DE" dirty="0"/>
          </a:p>
          <a:p>
            <a:pPr lvl="1"/>
            <a:r>
              <a:rPr lang="de-DE" dirty="0"/>
              <a:t>Logs - Loki</a:t>
            </a:r>
          </a:p>
          <a:p>
            <a:pPr lvl="1"/>
            <a:r>
              <a:rPr lang="de-DE" dirty="0"/>
              <a:t>Metrics - </a:t>
            </a:r>
            <a:r>
              <a:rPr lang="de-DE" dirty="0" err="1"/>
              <a:t>Mimir</a:t>
            </a:r>
            <a:endParaRPr lang="de-DE" dirty="0"/>
          </a:p>
          <a:p>
            <a:pPr lvl="1"/>
            <a:r>
              <a:rPr lang="de-DE" dirty="0"/>
              <a:t>Traces - Tempo </a:t>
            </a:r>
          </a:p>
          <a:p>
            <a:pPr lvl="1"/>
            <a:r>
              <a:rPr lang="de-DE" dirty="0"/>
              <a:t>Mehr zum Thema in (</a:t>
            </a:r>
            <a:r>
              <a:rPr lang="en-US" dirty="0">
                <a:hlinkClick r:id="rId2"/>
              </a:rPr>
              <a:t>Modern Observability - Scalable Observability with the LGTM Stack: Harnessing the Power of Loki, Grafana, Tempo, and </a:t>
            </a:r>
            <a:r>
              <a:rPr lang="en-US" dirty="0" err="1">
                <a:hlinkClick r:id="rId2"/>
              </a:rPr>
              <a:t>Mimir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Automatische Antworten auf mögliche Cyberangriffe</a:t>
            </a:r>
          </a:p>
          <a:p>
            <a:endParaRPr lang="de-DE" dirty="0"/>
          </a:p>
          <a:p>
            <a:r>
              <a:rPr lang="de-DE" dirty="0"/>
              <a:t>Nutzung von KI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149814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346431" y="1988191"/>
            <a:ext cx="9499138" cy="37331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for Enterprise</a:t>
            </a:r>
            <a:r>
              <a:rPr lang="de-DE" sz="1600" dirty="0"/>
              <a:t>. </a:t>
            </a:r>
            <a:r>
              <a:rPr lang="de-DE" sz="1600" dirty="0">
                <a:hlinkClick r:id="rId2"/>
              </a:rPr>
              <a:t>https://attack.mitre.org/techniques/T1110/</a:t>
            </a:r>
            <a:r>
              <a:rPr lang="de-DE" sz="1600" dirty="0"/>
              <a:t>. Zugriff am 26.03.2023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Mohanan, R. (2022). </a:t>
            </a:r>
            <a:r>
              <a:rPr lang="en-US" sz="1600" b="1" dirty="0"/>
              <a:t>What Is Security Information and Event Management (SIEM)? Defition, Architecture, Operational Process, and Best Practices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https://www.spiceworks.com/it-security/vulnerability-management/articles/what-is-siem/</a:t>
            </a:r>
            <a:r>
              <a:rPr lang="en-US" sz="1600" dirty="0"/>
              <a:t>. Zugriff am 26.02.2023.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Cedi (2023). </a:t>
            </a:r>
            <a:r>
              <a:rPr lang="en-US" sz="1600" b="1" dirty="0"/>
              <a:t>Modern Observability - Scalable Observability with the LGTM Stack: Harnessing the Power of Loki, Grafana, Tempo, and </a:t>
            </a:r>
            <a:r>
              <a:rPr lang="en-US" sz="1600" b="1" dirty="0" err="1"/>
              <a:t>Mimir</a:t>
            </a:r>
            <a:r>
              <a:rPr lang="en-US" sz="1600" b="1" dirty="0"/>
              <a:t>. </a:t>
            </a:r>
            <a:r>
              <a:rPr lang="en-US" sz="1600" dirty="0" err="1"/>
              <a:t>Gulaschprogrammiernacht</a:t>
            </a:r>
            <a:r>
              <a:rPr lang="en-US" sz="1600" dirty="0"/>
              <a:t> 21</a:t>
            </a:r>
            <a:r>
              <a:rPr lang="en-US" sz="1600" b="1" dirty="0"/>
              <a:t>. </a:t>
            </a:r>
            <a:r>
              <a:rPr lang="en-US" sz="1600" dirty="0">
                <a:hlinkClick r:id="rId4"/>
              </a:rPr>
              <a:t>https://media.ccc.de/v/gpn21-47-modern-observability-scalable-observability-with-the-lgtm-stack-harnessing-the-power-of-loki-grafana-tempo-and-mimir#t=462</a:t>
            </a:r>
            <a:r>
              <a:rPr lang="en-US" sz="1600" dirty="0"/>
              <a:t>. </a:t>
            </a:r>
            <a:r>
              <a:rPr lang="en-US" sz="1600" dirty="0" err="1"/>
              <a:t>Zugriff</a:t>
            </a:r>
            <a:r>
              <a:rPr lang="en-US" sz="1600" dirty="0"/>
              <a:t> am 04.07.2023</a:t>
            </a:r>
            <a:endParaRPr lang="en-US" sz="1600" b="1" dirty="0"/>
          </a:p>
          <a:p>
            <a:pPr marL="0" indent="0" algn="just">
              <a:buNone/>
            </a:pP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05.07.2023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39229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85021DE-2E04-B68A-DBED-B2640F14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24" y="1054502"/>
            <a:ext cx="7763751" cy="47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1" y="1189267"/>
            <a:ext cx="5095993" cy="639762"/>
          </a:xfrm>
        </p:spPr>
        <p:txBody>
          <a:bodyPr/>
          <a:lstStyle/>
          <a:p>
            <a:r>
              <a:rPr lang="de-DE" dirty="0"/>
              <a:t>Intrusion Detection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1" y="1929383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  <a:p>
            <a:r>
              <a:rPr lang="de-DE" dirty="0"/>
              <a:t>z.B.: </a:t>
            </a:r>
            <a:r>
              <a:rPr lang="de-DE" dirty="0" err="1"/>
              <a:t>Snort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8" y="1189267"/>
            <a:ext cx="5095993" cy="639762"/>
          </a:xfrm>
        </p:spPr>
        <p:txBody>
          <a:bodyPr/>
          <a:lstStyle/>
          <a:p>
            <a:r>
              <a:rPr lang="de-DE" dirty="0"/>
              <a:t>Intrusion Prevention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7" y="1929383"/>
            <a:ext cx="5095993" cy="1592457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Identifizierung und Berichte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  <a:p>
            <a:r>
              <a:rPr lang="de-DE" dirty="0"/>
              <a:t>z.B.: </a:t>
            </a:r>
            <a:r>
              <a:rPr lang="de-DE" dirty="0" err="1"/>
              <a:t>Snort</a:t>
            </a:r>
            <a:r>
              <a:rPr lang="de-DE" dirty="0"/>
              <a:t>*, Fail2ban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43348" y="3607489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105245" y="3610052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9F3234-50DB-B6E4-5C07-0AED39704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97060"/>
              </p:ext>
            </p:extLst>
          </p:nvPr>
        </p:nvGraphicFramePr>
        <p:xfrm>
          <a:off x="643348" y="4290030"/>
          <a:ext cx="4638746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055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604691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Identifizierung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Sicherheitsvorfällen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Bewertung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Beobachtung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Bericht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z.B. </a:t>
                      </a:r>
                      <a:r>
                        <a:rPr lang="de-DE" dirty="0" err="1"/>
                        <a:t>SolarWinds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03345CA4-AF30-345D-19CB-D2201942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20602"/>
              </p:ext>
            </p:extLst>
          </p:nvPr>
        </p:nvGraphicFramePr>
        <p:xfrm>
          <a:off x="6080536" y="4247251"/>
          <a:ext cx="4638746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1794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256952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Sammlung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Loginformationen und Dateien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Speicherung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Verarbeitung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Zentralisierung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600" dirty="0"/>
                        <a:t>z.B. OSSIN*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 build="p"/>
      <p:bldP spid="8" grpId="0" uiExpand="1" build="p"/>
      <p:bldP spid="18" grpId="0"/>
      <p:bldP spid="1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49" y="855104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5929896" y="583543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Mohanan, R. (2022). </a:t>
            </a:r>
            <a:r>
              <a:rPr lang="en-US" sz="1100" b="0" dirty="0"/>
              <a:t>What Is Security Information and Event Management (SIEM)? Denition,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05.07.2023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021" y="1459547"/>
            <a:ext cx="6901958" cy="39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1681</Words>
  <Application>Microsoft Office PowerPoint</Application>
  <PresentationFormat>Breitbild</PresentationFormat>
  <Paragraphs>315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</vt:lpstr>
      <vt:lpstr>Implementierung – Unser Arbeitslabor</vt:lpstr>
      <vt:lpstr>Implementierung – Unser Arbeitslabor – Betrachtung der Struktur von Grafana</vt:lpstr>
      <vt:lpstr>Implementierung – Unser Arbeitslabor – Betrachtung der Struktur von Grafana –Betrachtung von Loki</vt:lpstr>
      <vt:lpstr>Die Mitre „Adversarial Tactics, Techniques, and Common Knowledge” Matrix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Unsere Angriffe</vt:lpstr>
      <vt:lpstr>Implementierung von Grafana und Definition der Regelsätze</vt:lpstr>
      <vt:lpstr>Implementierung – Grafana Loki und Definition der Regel</vt:lpstr>
      <vt:lpstr>Implementierung – Grafana Loki und Definition der Regel</vt:lpstr>
      <vt:lpstr>Definition der Regelsätze</vt:lpstr>
      <vt:lpstr>Implementierung – Definition der Regel in LogQL</vt:lpstr>
      <vt:lpstr>Implementierung – Definition der Regel in LogQL</vt:lpstr>
      <vt:lpstr>Implementierung – Definition der Regel in LogQL</vt:lpstr>
      <vt:lpstr>Implementierung – Definition der Regel in LogQL</vt:lpstr>
      <vt:lpstr>Generierung von Warnmeldungen</vt:lpstr>
      <vt:lpstr>Implementierung – Generierung von Warnmeldungen</vt:lpstr>
      <vt:lpstr>PowerPoint-Präsentation</vt:lpstr>
      <vt:lpstr>Ergebnisse</vt:lpstr>
      <vt:lpstr>Ergebnisse - Herausforderung</vt:lpstr>
      <vt:lpstr>Ergebnisse - Zukunft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69</cp:revision>
  <dcterms:created xsi:type="dcterms:W3CDTF">2021-04-27T09:28:11Z</dcterms:created>
  <dcterms:modified xsi:type="dcterms:W3CDTF">2023-07-05T07:02:13Z</dcterms:modified>
</cp:coreProperties>
</file>